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5"/>
  </p:notesMasterIdLst>
  <p:sldIdLst>
    <p:sldId id="257" r:id="rId3"/>
    <p:sldId id="292" r:id="rId4"/>
    <p:sldId id="290" r:id="rId5"/>
    <p:sldId id="291" r:id="rId6"/>
    <p:sldId id="289" r:id="rId7"/>
    <p:sldId id="288" r:id="rId8"/>
    <p:sldId id="264" r:id="rId9"/>
    <p:sldId id="287" r:id="rId10"/>
    <p:sldId id="286" r:id="rId11"/>
    <p:sldId id="262" r:id="rId12"/>
    <p:sldId id="261" r:id="rId13"/>
    <p:sldId id="285" r:id="rId14"/>
    <p:sldId id="256" r:id="rId15"/>
    <p:sldId id="294" r:id="rId16"/>
    <p:sldId id="300" r:id="rId17"/>
    <p:sldId id="260" r:id="rId18"/>
    <p:sldId id="265" r:id="rId19"/>
    <p:sldId id="282" r:id="rId20"/>
    <p:sldId id="284" r:id="rId21"/>
    <p:sldId id="281" r:id="rId22"/>
    <p:sldId id="301" r:id="rId23"/>
    <p:sldId id="295" r:id="rId24"/>
    <p:sldId id="266" r:id="rId25"/>
    <p:sldId id="283" r:id="rId26"/>
    <p:sldId id="280" r:id="rId27"/>
    <p:sldId id="299" r:id="rId28"/>
    <p:sldId id="298" r:id="rId29"/>
    <p:sldId id="297" r:id="rId30"/>
    <p:sldId id="296" r:id="rId31"/>
    <p:sldId id="267" r:id="rId32"/>
    <p:sldId id="263" r:id="rId33"/>
    <p:sldId id="25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2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58"/>
    <p:restoredTop sz="94674"/>
  </p:normalViewPr>
  <p:slideViewPr>
    <p:cSldViewPr snapToGrid="0" snapToObjects="1">
      <p:cViewPr varScale="1">
        <p:scale>
          <a:sx n="98" d="100"/>
          <a:sy n="98" d="100"/>
        </p:scale>
        <p:origin x="9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9C8B1-FB2E-4CA8-B3C0-7F25A6F6E483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7DAC1-281E-4019-9595-95BE5829E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2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7DAC1-281E-4019-9595-95BE5829E7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01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7DAC1-281E-4019-9595-95BE5829E7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78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560-7DF9-3048-B354-121D27B2F33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3342-E1E7-524D-8256-1FD189D27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44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560-7DF9-3048-B354-121D27B2F33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3342-E1E7-524D-8256-1FD189D27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29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560-7DF9-3048-B354-121D27B2F33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3342-E1E7-524D-8256-1FD189D27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07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Téglalap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Téglalap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178" indent="0" algn="ctr">
              <a:buNone/>
            </a:lvl2pPr>
            <a:lvl3pPr marL="914354" indent="0" algn="ctr">
              <a:buNone/>
            </a:lvl3pPr>
            <a:lvl4pPr marL="1371532" indent="0" algn="ctr">
              <a:buNone/>
            </a:lvl4pPr>
            <a:lvl5pPr marL="1828709" indent="0" algn="ctr">
              <a:buNone/>
            </a:lvl5pPr>
            <a:lvl6pPr marL="2285886" indent="0" algn="ctr">
              <a:buNone/>
            </a:lvl6pPr>
            <a:lvl7pPr marL="2743062" indent="0" algn="ctr">
              <a:buNone/>
            </a:lvl7pPr>
            <a:lvl8pPr marL="3200240" indent="0" algn="ctr">
              <a:buNone/>
            </a:lvl8pPr>
            <a:lvl9pPr marL="3657418" indent="0" algn="ctr">
              <a:buNone/>
            </a:lvl9pPr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9297D93-AE6E-4B99-862F-41F68E222347}" type="datetimeFigureOut">
              <a:rPr lang="hu-HU" smtClean="0"/>
              <a:t>2020.09.23.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2780524" y="236545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10CDA1-D79C-442C-94B1-1412A8D6F7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1294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7D93-AE6E-4B99-862F-41F68E222347}" type="datetimeFigureOut">
              <a:rPr lang="hu-HU" smtClean="0"/>
              <a:t>2020.09.23.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10CDA1-D79C-442C-94B1-1412A8D6F75E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82159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828803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7" name="Téglalap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églalap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Téglalap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7D93-AE6E-4B99-862F-41F68E222347}" type="datetimeFigureOut">
              <a:rPr lang="hu-HU" smtClean="0"/>
              <a:t>2020.09.23.</a:t>
            </a:fld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310CDA1-D79C-442C-94B1-1412A8D6F75E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6786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9297D93-AE6E-4B99-862F-41F68E222347}" type="datetimeFigureOut">
              <a:rPr lang="hu-HU" smtClean="0"/>
              <a:t>2020.09.23.</a:t>
            </a:fld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310CDA1-D79C-442C-94B1-1412A8D6F75E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Élőláb hely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966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9297D93-AE6E-4B99-862F-41F68E222347}" type="datetimeFigureOut">
              <a:rPr lang="hu-HU" smtClean="0"/>
              <a:t>2020.09.23.</a:t>
            </a:fld>
            <a:endParaRPr lang="hu-HU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310CDA1-D79C-442C-94B1-1412A8D6F75E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534182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7D93-AE6E-4B99-862F-41F68E222347}" type="datetimeFigureOut">
              <a:rPr lang="hu-HU" smtClean="0"/>
              <a:t>2020.09.23.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10CDA1-D79C-442C-94B1-1412A8D6F7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8955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7D93-AE6E-4B99-862F-41F68E222347}" type="datetimeFigureOut">
              <a:rPr lang="hu-HU" smtClean="0"/>
              <a:t>2020.09.23.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10CDA1-D79C-442C-94B1-1412A8D6F7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4340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7D93-AE6E-4B99-862F-41F68E222347}" type="datetimeFigureOut">
              <a:rPr lang="hu-HU" smtClean="0"/>
              <a:t>2020.09.23.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10CDA1-D79C-442C-94B1-1412A8D6F75E}" type="slidenum">
              <a:rPr lang="hu-HU" smtClean="0"/>
              <a:t>‹#›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6493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560-7DF9-3048-B354-121D27B2F33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3342-E1E7-524D-8256-1FD189D27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255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8" name="Téglalap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Téglalap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Téglalap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1" name="Téglalap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>
          <a:xfrm>
            <a:off x="8331200" y="6248407"/>
            <a:ext cx="3556000" cy="365125"/>
          </a:xfrm>
        </p:spPr>
        <p:txBody>
          <a:bodyPr rtlCol="0"/>
          <a:lstStyle/>
          <a:p>
            <a:fld id="{99297D93-AE6E-4B99-862F-41F68E222347}" type="datetimeFigureOut">
              <a:rPr lang="hu-HU" smtClean="0"/>
              <a:t>2020.09.23.</a:t>
            </a:fld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310CDA1-D79C-442C-94B1-1412A8D6F75E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>
          <a:xfrm>
            <a:off x="2133600" y="6248213"/>
            <a:ext cx="6096000" cy="365125"/>
          </a:xfrm>
        </p:spPr>
        <p:txBody>
          <a:bodyPr rtlCol="0"/>
          <a:lstStyle/>
          <a:p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/>
              <a:t>Kép beszúrásához kattintson az ikonra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9903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7D93-AE6E-4B99-862F-41F68E222347}" type="datetimeFigureOut">
              <a:rPr lang="hu-HU" smtClean="0"/>
              <a:t>2020.09.23.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CDA1-D79C-442C-94B1-1412A8D6F7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6934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37600" y="609607"/>
            <a:ext cx="2743200" cy="5516563"/>
          </a:xfrm>
        </p:spPr>
        <p:txBody>
          <a:bodyPr vert="eaVer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8737600" y="6248409"/>
            <a:ext cx="2946400" cy="365125"/>
          </a:xfrm>
        </p:spPr>
        <p:txBody>
          <a:bodyPr/>
          <a:lstStyle/>
          <a:p>
            <a:fld id="{99297D93-AE6E-4B99-862F-41F68E222347}" type="datetimeFigureOut">
              <a:rPr lang="hu-HU" smtClean="0"/>
              <a:t>2020.09.23.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609606" y="6248214"/>
            <a:ext cx="7431311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Téglalap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églalap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Téglalap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7310CDA1-D79C-442C-94B1-1412A8D6F7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4902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560-7DF9-3048-B354-121D27B2F33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3342-E1E7-524D-8256-1FD189D27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75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560-7DF9-3048-B354-121D27B2F33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3342-E1E7-524D-8256-1FD189D27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7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560-7DF9-3048-B354-121D27B2F33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3342-E1E7-524D-8256-1FD189D27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560-7DF9-3048-B354-121D27B2F33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3342-E1E7-524D-8256-1FD189D27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560-7DF9-3048-B354-121D27B2F33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3342-E1E7-524D-8256-1FD189D27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85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560-7DF9-3048-B354-121D27B2F33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3342-E1E7-524D-8256-1FD189D27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8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560-7DF9-3048-B354-121D27B2F33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3342-E1E7-524D-8256-1FD189D27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53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90560-7DF9-3048-B354-121D27B2F33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43342-E1E7-524D-8256-1FD189D27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8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8128000" y="6248407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9297D93-AE6E-4B99-862F-41F68E222347}" type="datetimeFigureOut">
              <a:rPr lang="hu-HU" smtClean="0"/>
              <a:t>2020.09.23.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812805" y="6248213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Téglalap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églalap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Téglalap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310CDA1-D79C-442C-94B1-1412A8D6F7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328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24" indent="-320024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48" indent="-274306" algn="l" rtl="0" eaLnBrk="1" latinLnBrk="0" hangingPunct="1">
        <a:spcBef>
          <a:spcPts val="551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indent="-228589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indent="-228589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indent="-228589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014" indent="-228589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322" indent="-228589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628" indent="-228589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5934" indent="-228589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5C29C1-E61B-664B-B404-78A1FA823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9E651B0C-FFC7-4F4F-AE73-AE5A43D2C495}"/>
              </a:ext>
            </a:extLst>
          </p:cNvPr>
          <p:cNvSpPr txBox="1"/>
          <p:nvPr/>
        </p:nvSpPr>
        <p:spPr>
          <a:xfrm>
            <a:off x="1857984" y="367106"/>
            <a:ext cx="91550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4400" b="1" cap="small" dirty="0">
                <a:solidFill>
                  <a:srgbClr val="56C7A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LEVEGŐ: lélegezni létkérdés</a:t>
            </a:r>
          </a:p>
          <a:p>
            <a:r>
              <a:rPr lang="hu-HU" sz="3600" b="1" cap="small" dirty="0">
                <a:solidFill>
                  <a:srgbClr val="56C7A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klímaváltozás magyarországi hatásai</a:t>
            </a:r>
            <a:endParaRPr lang="hu-HU" sz="3600" dirty="0">
              <a:solidFill>
                <a:srgbClr val="56C7AA"/>
              </a:solidFill>
              <a:latin typeface="Tw Cen MT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9473D27F-33B8-4A16-BFFA-7199EFDC1A18}"/>
              </a:ext>
            </a:extLst>
          </p:cNvPr>
          <p:cNvSpPr txBox="1"/>
          <p:nvPr/>
        </p:nvSpPr>
        <p:spPr>
          <a:xfrm>
            <a:off x="3635712" y="4725491"/>
            <a:ext cx="61624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9CBE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Kis-Kovács Gábor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9CBE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Nemzeti Emissziós Leltárak Osztálya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F643B713-9545-4AD6-9FC0-6DB138406576}"/>
              </a:ext>
            </a:extLst>
          </p:cNvPr>
          <p:cNvSpPr txBox="1"/>
          <p:nvPr/>
        </p:nvSpPr>
        <p:spPr>
          <a:xfrm>
            <a:off x="8256240" y="5733256"/>
            <a:ext cx="286585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u-HU" sz="1600" b="1" dirty="0" err="1">
                <a:solidFill>
                  <a:srgbClr val="DEB94D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GreenTech</a:t>
            </a:r>
            <a:r>
              <a:rPr lang="hu-HU" sz="1600" b="1" dirty="0">
                <a:solidFill>
                  <a:srgbClr val="DEB94D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Zalaegerszeg</a:t>
            </a:r>
          </a:p>
          <a:p>
            <a:pPr algn="r"/>
            <a:r>
              <a:rPr lang="hu-HU" sz="1400" b="1" dirty="0">
                <a:solidFill>
                  <a:srgbClr val="DEB94D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2020. szeptember 25.</a:t>
            </a:r>
          </a:p>
        </p:txBody>
      </p:sp>
    </p:spTree>
    <p:extLst>
      <p:ext uri="{BB962C8B-B14F-4D97-AF65-F5344CB8AC3E}">
        <p14:creationId xmlns:p14="http://schemas.microsoft.com/office/powerpoint/2010/main" val="620551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B8474F-2CE4-B545-A411-003A5D90D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54521" y="1372248"/>
            <a:ext cx="1281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COVID-19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D6880887-82C1-45B6-B86E-7C24FF1A5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73" y="1709874"/>
            <a:ext cx="4629150" cy="3181350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CC433CD0-A059-41B9-905B-067CD7C61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3632" y="381136"/>
            <a:ext cx="4543425" cy="2657475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CE64C296-47C4-4CFC-9FB9-5374600F67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3632" y="3113828"/>
            <a:ext cx="4629150" cy="3076575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4A6F3435-7B4F-4551-9411-18A849300AEF}"/>
              </a:ext>
            </a:extLst>
          </p:cNvPr>
          <p:cNvSpPr txBox="1"/>
          <p:nvPr/>
        </p:nvSpPr>
        <p:spPr>
          <a:xfrm>
            <a:off x="661706" y="640644"/>
            <a:ext cx="2392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2B2E8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</a:t>
            </a:r>
            <a:r>
              <a:rPr lang="hu-HU" sz="2000" b="1" dirty="0">
                <a:solidFill>
                  <a:srgbClr val="2B2E8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hu-HU" sz="2400" b="1" dirty="0">
                <a:solidFill>
                  <a:srgbClr val="2B2E8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-emissziók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34ED8F68-2586-463D-A2E5-9009FBDB0320}"/>
              </a:ext>
            </a:extLst>
          </p:cNvPr>
          <p:cNvSpPr txBox="1"/>
          <p:nvPr/>
        </p:nvSpPr>
        <p:spPr>
          <a:xfrm>
            <a:off x="6429982" y="6371040"/>
            <a:ext cx="5831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https://public.wmo.int/en/resources/united_in_science</a:t>
            </a:r>
          </a:p>
        </p:txBody>
      </p:sp>
    </p:spTree>
    <p:extLst>
      <p:ext uri="{BB962C8B-B14F-4D97-AF65-F5344CB8AC3E}">
        <p14:creationId xmlns:p14="http://schemas.microsoft.com/office/powerpoint/2010/main" val="234853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B8474F-2CE4-B545-A411-003A5D90D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4988" y="1028935"/>
            <a:ext cx="7243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rgbClr val="2B2E8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Zalaegerszeg „klímacsíkja” (1901-2018)</a:t>
            </a:r>
            <a:endParaRPr lang="en-US" sz="2000" dirty="0">
              <a:solidFill>
                <a:srgbClr val="2B2E8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E3BA4BCD-0660-4D54-BF8A-151A90CFC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92" y="289615"/>
            <a:ext cx="5443919" cy="4241102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038CA481-DF85-4FD6-861B-B34859A07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367992"/>
            <a:ext cx="4800600" cy="3200400"/>
          </a:xfrm>
          <a:prstGeom prst="rect">
            <a:avLst/>
          </a:prstGeom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626CC859-9C8B-4C6E-8EB1-7E528C288A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0105" y="289615"/>
            <a:ext cx="3757041" cy="2948083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9B3E6D09-3A69-4499-B65C-46BD93EB8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218" y="4277629"/>
            <a:ext cx="2290763" cy="229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34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B8474F-2CE4-B545-A411-003A5D90D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9158" y="540028"/>
            <a:ext cx="7243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2B2E8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Amit eddig vállaltunk, az kevés!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76700E4-1F97-4839-8331-B2814DC00A6C}"/>
              </a:ext>
            </a:extLst>
          </p:cNvPr>
          <p:cNvSpPr txBox="1"/>
          <p:nvPr/>
        </p:nvSpPr>
        <p:spPr>
          <a:xfrm>
            <a:off x="6643990" y="5984861"/>
            <a:ext cx="5188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https://public.wmo.int/en/resources/united_in_science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589D20E-1FDE-487F-8897-748B138AB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83" y="1360739"/>
            <a:ext cx="5847017" cy="5334381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5799B015-B561-47E9-844B-04F910D7A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348" y="1245843"/>
            <a:ext cx="3465005" cy="391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12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B8474F-2CE4-B545-A411-003A5D90D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8371" y="822130"/>
            <a:ext cx="7528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2B2E8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Hazai üvegházhatásúgáz-kibocsátások (1990-2018)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0B48D49-CF85-4181-8722-52EF6AAC0251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80089" y="1777525"/>
            <a:ext cx="5964068" cy="3277553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62398637-1478-4E0C-8825-AE66298B4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1433" y="1777525"/>
            <a:ext cx="4455065" cy="327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63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U\Desktop\Location_Hungary_EU_Europ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9" t="45542" r="27697" b="7814"/>
          <a:stretch/>
        </p:blipFill>
        <p:spPr bwMode="auto">
          <a:xfrm>
            <a:off x="7709528" y="3925146"/>
            <a:ext cx="3818079" cy="2801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04672" y="404664"/>
            <a:ext cx="9428719" cy="990600"/>
          </a:xfrm>
        </p:spPr>
        <p:txBody>
          <a:bodyPr>
            <a:normAutofit/>
          </a:bodyPr>
          <a:lstStyle/>
          <a:p>
            <a:r>
              <a:rPr lang="hu-HU" sz="2400" b="1" dirty="0">
                <a:solidFill>
                  <a:srgbClr val="2B2E8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Összehasonlíthatóság</a:t>
            </a:r>
          </a:p>
        </p:txBody>
      </p:sp>
      <p:sp>
        <p:nvSpPr>
          <p:cNvPr id="8" name="Könnycsepp 7"/>
          <p:cNvSpPr/>
          <p:nvPr/>
        </p:nvSpPr>
        <p:spPr>
          <a:xfrm rot="8154155">
            <a:off x="9336469" y="2830665"/>
            <a:ext cx="2376264" cy="2448272"/>
          </a:xfrm>
          <a:prstGeom prst="teardrop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9432795" y="3429000"/>
            <a:ext cx="2183611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2018-ban: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63,2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millió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tonna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CO</a:t>
            </a:r>
            <a:r>
              <a:rPr kumimoji="0" lang="hu-HU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2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-egyenérték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896994" y="1642002"/>
            <a:ext cx="92170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7" marR="0" lvl="0" indent="-28573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82000"/>
              <a:buFont typeface="Wingdings" panose="05000000000000000000" pitchFamily="2" charset="2"/>
              <a:buChar char="q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egyetlen számmal jellemezhető az éves kibocsátás  mennyisége, összehasonlíthatók az egyes 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évek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országok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/>
              <p:cNvSpPr txBox="1"/>
              <p:nvPr/>
            </p:nvSpPr>
            <p:spPr>
              <a:xfrm>
                <a:off x="1974555" y="2603284"/>
                <a:ext cx="761520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CO</a:t>
                </a:r>
                <a:r>
                  <a:rPr kumimoji="0" lang="hu-HU" sz="2000" b="0" i="1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2</a:t>
                </a:r>
                <a:r>
                  <a:rPr kumimoji="0" lang="hu-HU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 - egyenérték </a:t>
                </a:r>
                <a14:m>
                  <m:oMath xmlns:m="http://schemas.openxmlformats.org/officeDocument/2006/math">
                    <m:r>
                      <a:rPr kumimoji="0" lang="hu-HU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0" lang="hu-HU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𝑘𝑖𝑏𝑜𝑐𝑠</m:t>
                    </m:r>
                    <m:r>
                      <a:rPr kumimoji="0" lang="hu-HU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á</m:t>
                    </m:r>
                    <m:r>
                      <a:rPr kumimoji="0" lang="hu-HU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𝑡𝑜𝑡𝑡</m:t>
                    </m:r>
                    <m:r>
                      <a:rPr kumimoji="0" lang="hu-HU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hu-HU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𝑚𝑒𝑛𝑛𝑦𝑖𝑠</m:t>
                    </m:r>
                    <m:r>
                      <a:rPr kumimoji="0" lang="hu-HU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é</m:t>
                    </m:r>
                    <m:r>
                      <a:rPr kumimoji="0" lang="hu-HU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𝑔</m:t>
                    </m:r>
                    <m:r>
                      <a:rPr kumimoji="0" lang="hu-HU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kumimoji="0" lang="hu-HU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hu-HU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0" lang="hu-HU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hu-HU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0" lang="hu-HU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hu-HU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𝐺𝑊𝑃</m:t>
                    </m:r>
                  </m:oMath>
                </a14:m>
                <a:endParaRPr kumimoji="0" lang="hu-H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Szövegdoboz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555" y="2603284"/>
                <a:ext cx="7615204" cy="307777"/>
              </a:xfrm>
              <a:prstGeom prst="rect">
                <a:avLst/>
              </a:prstGeom>
              <a:blipFill>
                <a:blip r:embed="rId3"/>
                <a:stretch>
                  <a:fillRect l="-2082" t="-23529" b="-50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5" name="Táblázat 34"/>
          <p:cNvGraphicFramePr>
            <a:graphicFrameLocks noGrp="1"/>
          </p:cNvGraphicFramePr>
          <p:nvPr/>
        </p:nvGraphicFramePr>
        <p:xfrm>
          <a:off x="6503782" y="4653136"/>
          <a:ext cx="2087496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3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034">
                <a:tc>
                  <a:txBody>
                    <a:bodyPr/>
                    <a:lstStyle/>
                    <a:p>
                      <a:pPr algn="l"/>
                      <a:r>
                        <a:rPr lang="hu-HU" sz="900" dirty="0"/>
                        <a:t>Üvegházhatású</a:t>
                      </a:r>
                      <a:r>
                        <a:rPr lang="hu-HU" sz="900" baseline="0" dirty="0"/>
                        <a:t> gázok</a:t>
                      </a:r>
                      <a:endParaRPr lang="hu-H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900" dirty="0"/>
                        <a:t>Globális felmelegedési potenciál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016">
                <a:tc>
                  <a:txBody>
                    <a:bodyPr/>
                    <a:lstStyle/>
                    <a:p>
                      <a:pPr algn="l"/>
                      <a:r>
                        <a:rPr lang="hu-HU" sz="900" dirty="0"/>
                        <a:t>CO</a:t>
                      </a:r>
                      <a:r>
                        <a:rPr lang="hu-HU" sz="9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9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016">
                <a:tc>
                  <a:txBody>
                    <a:bodyPr/>
                    <a:lstStyle/>
                    <a:p>
                      <a:pPr algn="l"/>
                      <a:r>
                        <a:rPr lang="hu-HU" sz="900" dirty="0"/>
                        <a:t>CH</a:t>
                      </a:r>
                      <a:r>
                        <a:rPr lang="hu-HU" sz="900" baseline="-25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90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016">
                <a:tc>
                  <a:txBody>
                    <a:bodyPr/>
                    <a:lstStyle/>
                    <a:p>
                      <a:pPr algn="l"/>
                      <a:r>
                        <a:rPr lang="hu-HU" sz="900" dirty="0"/>
                        <a:t>N</a:t>
                      </a:r>
                      <a:r>
                        <a:rPr lang="hu-HU" sz="900" baseline="-25000" dirty="0"/>
                        <a:t>2</a:t>
                      </a:r>
                      <a:r>
                        <a:rPr lang="hu-HU" sz="9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900" dirty="0"/>
                        <a:t>298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016">
                <a:tc>
                  <a:txBody>
                    <a:bodyPr/>
                    <a:lstStyle/>
                    <a:p>
                      <a:pPr algn="l"/>
                      <a:r>
                        <a:rPr lang="hu-HU" sz="900" dirty="0"/>
                        <a:t>HFC-134a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900" dirty="0"/>
                        <a:t>1430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016">
                <a:tc>
                  <a:txBody>
                    <a:bodyPr/>
                    <a:lstStyle/>
                    <a:p>
                      <a:pPr algn="l"/>
                      <a:r>
                        <a:rPr lang="hu-HU" sz="900" dirty="0"/>
                        <a:t>SF</a:t>
                      </a:r>
                      <a:r>
                        <a:rPr lang="hu-HU" sz="900" baseline="-25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900" dirty="0"/>
                        <a:t>22800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07" y="3501009"/>
            <a:ext cx="3885164" cy="299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38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B8474F-2CE4-B545-A411-003A5D90D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9158" y="540028"/>
            <a:ext cx="7243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2B2E8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Számít a fogyasztás helye?!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76700E4-1F97-4839-8331-B2814DC00A6C}"/>
              </a:ext>
            </a:extLst>
          </p:cNvPr>
          <p:cNvSpPr txBox="1"/>
          <p:nvPr/>
        </p:nvSpPr>
        <p:spPr>
          <a:xfrm>
            <a:off x="5194570" y="5984861"/>
            <a:ext cx="6637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https://www.unenvironment.org/resources/emissions-gap-report-2019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4C9B00D0-C61E-4878-8EDD-9B9A481E6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309" y="1087368"/>
            <a:ext cx="8192262" cy="4546854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92177083-BD25-45CA-8972-7790E29FD6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2125" y="5659547"/>
            <a:ext cx="118110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24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EA7F3A-2283-A34F-B78B-208AF02B2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889EA4-823C-0E42-AB96-53DDBA48ABBD}"/>
              </a:ext>
            </a:extLst>
          </p:cNvPr>
          <p:cNvSpPr txBox="1"/>
          <p:nvPr/>
        </p:nvSpPr>
        <p:spPr>
          <a:xfrm>
            <a:off x="1107718" y="3028890"/>
            <a:ext cx="7243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FEJEZET ELVÁLASZTÓ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A497F4F0-CE83-4F17-AC05-C5B9AF0F0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61" y="253300"/>
            <a:ext cx="8061008" cy="5083016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FE96D2DD-705A-4AB8-B42E-BF5F85BC9F2E}"/>
              </a:ext>
            </a:extLst>
          </p:cNvPr>
          <p:cNvSpPr txBox="1"/>
          <p:nvPr/>
        </p:nvSpPr>
        <p:spPr>
          <a:xfrm>
            <a:off x="6307525" y="6266146"/>
            <a:ext cx="5831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https://www.eea.europa.eu/themes/air/air-quality-index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F3F147F-EC10-477E-BE1E-4137B2B84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622" y="5536108"/>
            <a:ext cx="3374993" cy="55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14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B8474F-2CE4-B545-A411-003A5D90D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624" y="-15695"/>
            <a:ext cx="12192000" cy="6858000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651B2BF0-C9D7-4C03-93F0-40D9CC39B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24" y="1182822"/>
            <a:ext cx="4102418" cy="4383405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3274693D-B17B-404F-B168-A5062393DFAE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875708" y="172900"/>
            <a:ext cx="4581525" cy="3602270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47D706BE-34B9-4F3B-90BA-7A03E49E6F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5708" y="3932375"/>
            <a:ext cx="4581525" cy="2752725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BB80B473-8143-4A4C-B13E-50ADD8C5D6BF}"/>
              </a:ext>
            </a:extLst>
          </p:cNvPr>
          <p:cNvSpPr txBox="1"/>
          <p:nvPr/>
        </p:nvSpPr>
        <p:spPr>
          <a:xfrm>
            <a:off x="1251992" y="4294521"/>
            <a:ext cx="502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EEA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F895CAF6-D5A4-445F-8610-DA92CC49992E}"/>
              </a:ext>
            </a:extLst>
          </p:cNvPr>
          <p:cNvSpPr txBox="1"/>
          <p:nvPr/>
        </p:nvSpPr>
        <p:spPr>
          <a:xfrm>
            <a:off x="253350" y="416729"/>
            <a:ext cx="5417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2B2E8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Csökkenő kibocsátások (1990-2018)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57D306B-F06C-486E-898A-8E94905D2B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8810" y="1881593"/>
            <a:ext cx="542925" cy="390525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8F5C01E5-DB87-473C-83A2-A1B42835D8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0632" y="4238155"/>
            <a:ext cx="604266" cy="40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72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B8474F-2CE4-B545-A411-003A5D90D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624" y="-19456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009" y="521103"/>
            <a:ext cx="11410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2B2E8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Egyes légszennyező anyagok kibocsátása (2018) a határértékekhez viszonyítva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BCE41B35-AD07-4BF7-9A53-6F9325B58503}"/>
              </a:ext>
            </a:extLst>
          </p:cNvPr>
          <p:cNvSpPr txBox="1"/>
          <p:nvPr/>
        </p:nvSpPr>
        <p:spPr>
          <a:xfrm>
            <a:off x="8521798" y="5606047"/>
            <a:ext cx="982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Forrás: EEA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2DAAA2D6-8856-4349-BA8F-A02716B94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1070323"/>
            <a:ext cx="7048500" cy="4448175"/>
          </a:xfrm>
          <a:prstGeom prst="rect">
            <a:avLst/>
          </a:prstGeom>
        </p:spPr>
      </p:pic>
      <p:sp>
        <p:nvSpPr>
          <p:cNvPr id="13" name="Ellipszis 12">
            <a:extLst>
              <a:ext uri="{FF2B5EF4-FFF2-40B4-BE49-F238E27FC236}">
                <a16:creationId xmlns:a16="http://schemas.microsoft.com/office/drawing/2014/main" id="{CE783B80-4B72-4A3B-AB68-1108F24CBD0A}"/>
              </a:ext>
            </a:extLst>
          </p:cNvPr>
          <p:cNvSpPr/>
          <p:nvPr/>
        </p:nvSpPr>
        <p:spPr>
          <a:xfrm>
            <a:off x="5525311" y="1750979"/>
            <a:ext cx="340468" cy="30836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09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B8474F-2CE4-B545-A411-003A5D90D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624" y="-5967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5653" y="459547"/>
            <a:ext cx="5294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2B2E8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Hová kell eljutnunk 2020-ig?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7C30F92E-3E45-466D-A1B4-AD429FFCC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062" y="1040349"/>
            <a:ext cx="4067175" cy="2695575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610BC465-7BB2-4C87-AA0F-803AED60C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5763" y="1040349"/>
            <a:ext cx="4067175" cy="2695575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297E1B14-71E0-4882-8BFF-4DEC3828F6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762" y="3855061"/>
            <a:ext cx="4067175" cy="2695575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18712EE2-6DE6-45FC-BBFB-CC497959A9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9061" y="3855060"/>
            <a:ext cx="40671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14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B8474F-2CE4-B545-A411-003A5D90D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8372" y="822130"/>
            <a:ext cx="7243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2B2E8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Egyik rekord a másik után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6" name="Tartalom helye 3">
            <a:extLst>
              <a:ext uri="{FF2B5EF4-FFF2-40B4-BE49-F238E27FC236}">
                <a16:creationId xmlns:a16="http://schemas.microsoft.com/office/drawing/2014/main" id="{86170D34-56EE-4D05-B718-75DA6D549D4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970708" y="1408836"/>
            <a:ext cx="8460457" cy="49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22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B8474F-2CE4-B545-A411-003A5D90D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624" y="-15695"/>
            <a:ext cx="12192000" cy="68580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062ACD6E-B023-48C2-83C8-C91A3E3EF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84" y="1287875"/>
            <a:ext cx="4102418" cy="4282250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34F275DE-5746-422F-8935-375191A0CC6C}"/>
              </a:ext>
            </a:extLst>
          </p:cNvPr>
          <p:cNvSpPr txBox="1"/>
          <p:nvPr/>
        </p:nvSpPr>
        <p:spPr>
          <a:xfrm>
            <a:off x="1062304" y="4428396"/>
            <a:ext cx="502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EEA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A8CB4609-9A74-44A8-AC04-5E78C3BE7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550" y="252704"/>
            <a:ext cx="4067175" cy="2695575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D7D34A47-507C-4E7A-8FCB-A60E9B5652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3635" y="3216681"/>
            <a:ext cx="4215003" cy="3233547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30075817-C2C0-4710-A206-5B9526B22C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0119" y="3453319"/>
            <a:ext cx="542591" cy="390178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318044EB-0E0B-47C7-8D4E-E2D72E9EC9E4}"/>
              </a:ext>
            </a:extLst>
          </p:cNvPr>
          <p:cNvSpPr txBox="1"/>
          <p:nvPr/>
        </p:nvSpPr>
        <p:spPr>
          <a:xfrm>
            <a:off x="253349" y="416729"/>
            <a:ext cx="5651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2B2E8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Részecskekibocsátások – eltérő trend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470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B8474F-2CE4-B545-A411-003A5D90D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624" y="-15695"/>
            <a:ext cx="12192000" cy="6858000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318044EB-0E0B-47C7-8D4E-E2D72E9EC9E4}"/>
              </a:ext>
            </a:extLst>
          </p:cNvPr>
          <p:cNvSpPr txBox="1"/>
          <p:nvPr/>
        </p:nvSpPr>
        <p:spPr>
          <a:xfrm>
            <a:off x="253349" y="416729"/>
            <a:ext cx="5651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2B2E8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Mekkora részecskékről beszélünk?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301D2BF4-2DC1-4FE1-A0DE-A327079F1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786" y="1158430"/>
            <a:ext cx="6472428" cy="454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89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B8474F-2CE4-B545-A411-003A5D90D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624" y="-5967"/>
            <a:ext cx="12192000" cy="6858000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318044EB-0E0B-47C7-8D4E-E2D72E9EC9E4}"/>
              </a:ext>
            </a:extLst>
          </p:cNvPr>
          <p:cNvSpPr txBox="1"/>
          <p:nvPr/>
        </p:nvSpPr>
        <p:spPr>
          <a:xfrm>
            <a:off x="253349" y="416729"/>
            <a:ext cx="7742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2B2E8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PM</a:t>
            </a:r>
            <a:r>
              <a:rPr lang="hu-HU" sz="2000" b="1" dirty="0">
                <a:solidFill>
                  <a:srgbClr val="2B2E8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</a:t>
            </a:r>
            <a:r>
              <a:rPr lang="hu-HU" sz="2400" b="1" dirty="0">
                <a:solidFill>
                  <a:srgbClr val="2B2E8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határérték-túllépés – elsősorban téli probléma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D7AB44B3-5B00-4B68-9033-8C14985FE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1428750"/>
            <a:ext cx="8305800" cy="400050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24320312-342C-4609-9B8A-ACCB493AA2C2}"/>
              </a:ext>
            </a:extLst>
          </p:cNvPr>
          <p:cNvSpPr txBox="1"/>
          <p:nvPr/>
        </p:nvSpPr>
        <p:spPr>
          <a:xfrm>
            <a:off x="8482518" y="1352145"/>
            <a:ext cx="1766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1">
                    <a:lumMod val="85000"/>
                    <a:lumOff val="1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2019/2020 tél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923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B8474F-2CE4-B545-A411-003A5D90D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728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3780" y="204042"/>
            <a:ext cx="7243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2B2E8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HÁZTARTÁSI SZILÁRD TÜZELÉS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34C5578-7529-4B87-9C21-4706D087D23E}"/>
              </a:ext>
            </a:extLst>
          </p:cNvPr>
          <p:cNvSpPr txBox="1"/>
          <p:nvPr/>
        </p:nvSpPr>
        <p:spPr>
          <a:xfrm>
            <a:off x="262898" y="2737484"/>
            <a:ext cx="5953075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hu-HU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Kandalló: </a:t>
            </a:r>
            <a:r>
              <a:rPr lang="hu-HU" sz="1800" dirty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+10%,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hu-HU" sz="1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Kályha: 100%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hu-HU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Hagyományos kazán: -36%,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hu-HU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Modern, energiahatékony kályha: </a:t>
            </a:r>
            <a:r>
              <a:rPr lang="hu-HU" sz="1800" b="1" dirty="0">
                <a:solidFill>
                  <a:schemeClr val="accent6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-50%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hu-HU" sz="18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Ökocímkés</a:t>
            </a:r>
            <a:r>
              <a:rPr lang="hu-HU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kályha, automata kazán</a:t>
            </a:r>
            <a:r>
              <a:rPr lang="hu-HU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</a:t>
            </a:r>
            <a:r>
              <a:rPr lang="hu-HU" sz="1800" b="1" dirty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u-HU" b="1" dirty="0">
                <a:solidFill>
                  <a:schemeClr val="accent6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-85%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hu-HU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Pellettüzelés:   </a:t>
            </a:r>
            <a:r>
              <a:rPr lang="hu-HU" b="1" dirty="0">
                <a:solidFill>
                  <a:schemeClr val="accent6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-92%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hu-HU" sz="2000" b="1" dirty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ROSSZ GYAKORLAT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hu-HU" sz="1800" dirty="0">
                <a:solidFill>
                  <a:srgbClr val="26269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Pl. nedves fa tüzelése: </a:t>
            </a:r>
            <a:r>
              <a:rPr lang="hu-HU" sz="1800" b="1" dirty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4-5X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989F99E-5884-4B36-9471-1287DA655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081" y="880109"/>
            <a:ext cx="2383743" cy="2383743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D6780628-E3FA-432B-89CD-9FA41CE6C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63" y="880109"/>
            <a:ext cx="1883827" cy="1883827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4B6DC843-C665-4720-A8C8-1A37E9A8EE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5776" y="604152"/>
            <a:ext cx="4948047" cy="2972943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984ECFE8-FF64-42E6-B7A9-D8329E1972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5776" y="3747963"/>
            <a:ext cx="4948047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771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B8474F-2CE4-B545-A411-003A5D90D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624" y="-15695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1992" y="521103"/>
            <a:ext cx="8699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2B2E8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Háztartások energiafelhasználását befolyásoló tényezők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CC7A525C-E165-48F3-9D99-F8E42E769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60" y="1055036"/>
            <a:ext cx="6583680" cy="2857500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A44C9DE7-46D9-40AF-AD47-0F7DFC007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7787" y="3627000"/>
            <a:ext cx="621792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42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B8474F-2CE4-B545-A411-003A5D90D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3976" y="670773"/>
            <a:ext cx="6257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2B2E8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Háztartások fűtési eredetű PM</a:t>
            </a:r>
            <a:r>
              <a:rPr lang="hu-HU" b="1" dirty="0">
                <a:solidFill>
                  <a:srgbClr val="2B2E8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2.5</a:t>
            </a:r>
            <a:r>
              <a:rPr lang="hu-HU" sz="2000" b="1" dirty="0">
                <a:solidFill>
                  <a:srgbClr val="2B2E8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kibocsátása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A285CFB-46D8-4772-BA07-732A3EA30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7014" y="5157041"/>
            <a:ext cx="2767580" cy="1260152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70EB6823-7A0C-452E-95C6-201204720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867" y="1070883"/>
            <a:ext cx="7470648" cy="4554474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9FDB1DCD-32D4-45BF-8FE9-878BB7B68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4370" y="3492178"/>
            <a:ext cx="944689" cy="159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44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B8474F-2CE4-B545-A411-003A5D90D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624" y="-15695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0694" y="290270"/>
            <a:ext cx="3838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2B2E8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Közlekedési kibocsátások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EFF582C4-AA48-4A76-9AE3-B4BF99273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574" y="772517"/>
            <a:ext cx="2469094" cy="1847248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7BC226AF-3D8E-45FD-B477-F6EAE58F0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881" y="3540164"/>
            <a:ext cx="5230368" cy="2714244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21B6F11D-598D-4EB4-8908-42C5671340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9147" y="521102"/>
            <a:ext cx="4572396" cy="2743438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D2B05BCF-D652-41AF-A3A4-0058EBDCE7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642" y="2619765"/>
            <a:ext cx="4663440" cy="279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67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B8474F-2CE4-B545-A411-003A5D90D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624" y="-15695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0694" y="290270"/>
            <a:ext cx="8699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2B2E8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MÉRT PM</a:t>
            </a:r>
            <a:r>
              <a:rPr lang="hu-HU" sz="2000" b="1" dirty="0">
                <a:solidFill>
                  <a:srgbClr val="2B2E8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</a:t>
            </a:r>
            <a:r>
              <a:rPr lang="hu-HU" sz="2400" b="1" dirty="0">
                <a:solidFill>
                  <a:srgbClr val="2B2E8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átlagkoncentráció – javuló kép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34A7A8B9-BBFC-4B51-882E-E5B0B9BE5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654" y="982768"/>
            <a:ext cx="6979444" cy="455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1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B8474F-2CE4-B545-A411-003A5D90D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624" y="-15695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1992" y="521103"/>
            <a:ext cx="8699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2B2E8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Napi határérték-túllépések (PM</a:t>
            </a:r>
            <a:r>
              <a:rPr lang="hu-HU" sz="2000" b="1" dirty="0">
                <a:solidFill>
                  <a:srgbClr val="2B2E8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</a:t>
            </a:r>
            <a:r>
              <a:rPr lang="hu-HU" sz="2400" b="1" dirty="0">
                <a:solidFill>
                  <a:srgbClr val="2B2E8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31910BB-A4D1-404B-B9E9-E4CC6A12B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98" y="1223337"/>
            <a:ext cx="4602480" cy="252984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9C4BEDEB-4517-490D-92F0-3FBD967071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305" y="3993747"/>
            <a:ext cx="3943350" cy="229552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3AA00961-F99C-440B-AB07-27F8D00A91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6552" y="3993747"/>
            <a:ext cx="3971925" cy="234315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E2D45CCC-05C2-4878-AFAC-A375129D3C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5305" y="1223337"/>
            <a:ext cx="405765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531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B8474F-2CE4-B545-A411-003A5D90D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624" y="-15695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1992" y="521103"/>
            <a:ext cx="5294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2B2E8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Hová kell eljutnunk 2030-ig?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F6E1ED78-5879-4C64-8F76-D94DF644F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250" y="1270349"/>
            <a:ext cx="6588252" cy="431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55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B8474F-2CE4-B545-A411-003A5D90D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8372" y="822130"/>
            <a:ext cx="72436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2B2E8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Zalaegerszeg „klímacsíkja” (1901-2018)</a:t>
            </a:r>
            <a:endParaRPr lang="en-US" sz="2400" b="1" dirty="0">
              <a:solidFill>
                <a:srgbClr val="2B2E8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5E5EA7D0-2EF8-42CC-99E7-08617E803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711" y="1536766"/>
            <a:ext cx="7879080" cy="3960495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876700E4-1F97-4839-8331-B2814DC00A6C}"/>
              </a:ext>
            </a:extLst>
          </p:cNvPr>
          <p:cNvSpPr txBox="1"/>
          <p:nvPr/>
        </p:nvSpPr>
        <p:spPr>
          <a:xfrm>
            <a:off x="3953256" y="5815584"/>
            <a:ext cx="7879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https://www.met.hu/eghajlat/eghajlatvaltozas/megfigyelt_valtozasok/klimacsikok/</a:t>
            </a:r>
          </a:p>
        </p:txBody>
      </p:sp>
    </p:spTree>
    <p:extLst>
      <p:ext uri="{BB962C8B-B14F-4D97-AF65-F5344CB8AC3E}">
        <p14:creationId xmlns:p14="http://schemas.microsoft.com/office/powerpoint/2010/main" val="6814138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B8474F-2CE4-B545-A411-003A5D90D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01FE7B49-230F-4A5D-8890-C17BDCD6F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866" y="362529"/>
            <a:ext cx="6684264" cy="5717667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3CF5C3E6-BE20-4341-8783-BBE61DE83D08}"/>
              </a:ext>
            </a:extLst>
          </p:cNvPr>
          <p:cNvSpPr txBox="1"/>
          <p:nvPr/>
        </p:nvSpPr>
        <p:spPr>
          <a:xfrm>
            <a:off x="4630367" y="6266146"/>
            <a:ext cx="7508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https://www.eea.europa.eu/publications/healthy-environment-healthy-lives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50CEFD1E-EA4F-4BD9-9A48-33DD7E8E8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737" y="1274170"/>
            <a:ext cx="3377477" cy="554784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6FBEB1CA-30F4-48A5-A07F-F7644CD38F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509" y="2688786"/>
            <a:ext cx="219075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545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B8474F-2CE4-B545-A411-003A5D90D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7C5E3785-7F85-4FB7-83AA-3E3BA1B7D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62" y="1293559"/>
            <a:ext cx="5029200" cy="3293033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7E8579E9-B698-4B43-8090-081D0BD35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982" y="2670022"/>
            <a:ext cx="5043830" cy="3049842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B17082EB-1344-489E-902A-E329DB271211}"/>
              </a:ext>
            </a:extLst>
          </p:cNvPr>
          <p:cNvSpPr txBox="1"/>
          <p:nvPr/>
        </p:nvSpPr>
        <p:spPr>
          <a:xfrm>
            <a:off x="7273046" y="6007275"/>
            <a:ext cx="2840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bg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Forrás: Másfék fok, LA Times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6612AACD-4C28-41B5-B2F2-50447B8AAA6C}"/>
              </a:ext>
            </a:extLst>
          </p:cNvPr>
          <p:cNvSpPr txBox="1"/>
          <p:nvPr/>
        </p:nvSpPr>
        <p:spPr>
          <a:xfrm>
            <a:off x="820694" y="290270"/>
            <a:ext cx="8699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2B2E8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Melyik a sci-fi, melyik a valóság?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6154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F597CC-07FC-9F43-B21C-C497C15DD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4F5911AB-C1F9-4DFC-8EEE-E941223BE84B}"/>
              </a:ext>
            </a:extLst>
          </p:cNvPr>
          <p:cNvSpPr txBox="1"/>
          <p:nvPr/>
        </p:nvSpPr>
        <p:spPr>
          <a:xfrm>
            <a:off x="1721624" y="2329344"/>
            <a:ext cx="6332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>
                <a:solidFill>
                  <a:srgbClr val="DEB94D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Köszönöm megtisztelő figyelmüket! </a:t>
            </a:r>
          </a:p>
        </p:txBody>
      </p:sp>
    </p:spTree>
    <p:extLst>
      <p:ext uri="{BB962C8B-B14F-4D97-AF65-F5344CB8AC3E}">
        <p14:creationId xmlns:p14="http://schemas.microsoft.com/office/powerpoint/2010/main" val="783773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B8474F-2CE4-B545-A411-003A5D90D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8372" y="822130"/>
            <a:ext cx="10067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2B2E8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Évi csapadékösszegek időbeli és térbeli változása (1901-2019)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3ABB5DD5-8D84-415A-B6FB-7041F6B63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372" y="1653697"/>
            <a:ext cx="5157663" cy="3103133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84AD3547-EACB-49BE-83D8-2338EA6D8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5726" y="1811234"/>
            <a:ext cx="3962743" cy="3237257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F0D43412-88F4-4FC3-B7F3-B7ACBCFEA76B}"/>
              </a:ext>
            </a:extLst>
          </p:cNvPr>
          <p:cNvSpPr txBox="1"/>
          <p:nvPr/>
        </p:nvSpPr>
        <p:spPr>
          <a:xfrm>
            <a:off x="1653531" y="4756830"/>
            <a:ext cx="396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1901-től </a:t>
            </a:r>
            <a:r>
              <a:rPr lang="en-US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közel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3% </a:t>
            </a:r>
            <a:r>
              <a:rPr lang="en-US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csökkenés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</a:t>
            </a:r>
            <a:b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növekvő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változékonyság</a:t>
            </a: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12CD765D-2A94-4304-B3C4-61FE1C9054D6}"/>
              </a:ext>
            </a:extLst>
          </p:cNvPr>
          <p:cNvSpPr txBox="1"/>
          <p:nvPr/>
        </p:nvSpPr>
        <p:spPr>
          <a:xfrm>
            <a:off x="6838544" y="4756829"/>
            <a:ext cx="3443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Legnagyobb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növekedés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+11%</a:t>
            </a:r>
          </a:p>
          <a:p>
            <a:r>
              <a:rPr lang="en-US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Legnagyobb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csökkenés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-19%</a:t>
            </a:r>
          </a:p>
        </p:txBody>
      </p:sp>
    </p:spTree>
    <p:extLst>
      <p:ext uri="{BB962C8B-B14F-4D97-AF65-F5344CB8AC3E}">
        <p14:creationId xmlns:p14="http://schemas.microsoft.com/office/powerpoint/2010/main" val="2590843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B8474F-2CE4-B545-A411-003A5D90D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8372" y="822130"/>
            <a:ext cx="7243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2B2E8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Évszakos változások (1901-2019)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6" name="Tartalom helye 7">
            <a:extLst>
              <a:ext uri="{FF2B5EF4-FFF2-40B4-BE49-F238E27FC236}">
                <a16:creationId xmlns:a16="http://schemas.microsoft.com/office/drawing/2014/main" id="{E9E566FB-025D-4F29-B30E-C18A09494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540" y="1283795"/>
            <a:ext cx="5658920" cy="471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3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B8474F-2CE4-B545-A411-003A5D90D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538A8F5B-42B0-40F1-88FB-15D74B463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441" y="308339"/>
            <a:ext cx="8305118" cy="62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98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B8474F-2CE4-B545-A411-003A5D90D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8801" y="824897"/>
            <a:ext cx="7243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2B2E8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Klímacsíkok egymás között (1901-2019)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61238065-7E42-4CED-AA33-3CB98E72B90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273750" y="1502496"/>
            <a:ext cx="7614564" cy="191431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520E95EC-2D0C-484C-ADE9-FEB7EBF0FC57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243814" y="3416806"/>
            <a:ext cx="7644500" cy="1926503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6FC78BED-0BDB-42E7-B27F-E67050ABBB5A}"/>
              </a:ext>
            </a:extLst>
          </p:cNvPr>
          <p:cNvSpPr txBox="1"/>
          <p:nvPr/>
        </p:nvSpPr>
        <p:spPr>
          <a:xfrm>
            <a:off x="8252439" y="5593403"/>
            <a:ext cx="1131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2010: 982 mm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A84EBF26-C171-4C16-A874-27F8CF1D8A33}"/>
              </a:ext>
            </a:extLst>
          </p:cNvPr>
          <p:cNvSpPr txBox="1"/>
          <p:nvPr/>
        </p:nvSpPr>
        <p:spPr>
          <a:xfrm>
            <a:off x="9322488" y="5593404"/>
            <a:ext cx="1131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2011: 416 mm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id="{84076EFD-8657-4242-A78F-32A64FE88F93}"/>
              </a:ext>
            </a:extLst>
          </p:cNvPr>
          <p:cNvCxnSpPr/>
          <p:nvPr/>
        </p:nvCxnSpPr>
        <p:spPr>
          <a:xfrm flipV="1">
            <a:off x="8998085" y="5355504"/>
            <a:ext cx="272375" cy="237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A50DA279-7C07-46DC-BEB4-DD651FABD732}"/>
              </a:ext>
            </a:extLst>
          </p:cNvPr>
          <p:cNvCxnSpPr/>
          <p:nvPr/>
        </p:nvCxnSpPr>
        <p:spPr>
          <a:xfrm flipH="1" flipV="1">
            <a:off x="9322488" y="5355504"/>
            <a:ext cx="327350" cy="237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383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B8474F-2CE4-B545-A411-003A5D90D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876700E4-1F97-4839-8331-B2814DC00A6C}"/>
              </a:ext>
            </a:extLst>
          </p:cNvPr>
          <p:cNvSpPr txBox="1"/>
          <p:nvPr/>
        </p:nvSpPr>
        <p:spPr>
          <a:xfrm>
            <a:off x="6429982" y="6371040"/>
            <a:ext cx="5831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https://public.wmo.int/en/resources/united_in_science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D419CFE-7251-40A2-B745-06C5CEBE6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228" y="134832"/>
            <a:ext cx="6172200" cy="6236208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D03D66AE-477E-4A85-AAFA-FE15DD328F24}"/>
              </a:ext>
            </a:extLst>
          </p:cNvPr>
          <p:cNvSpPr txBox="1"/>
          <p:nvPr/>
        </p:nvSpPr>
        <p:spPr>
          <a:xfrm>
            <a:off x="6636802" y="437029"/>
            <a:ext cx="372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Valószínűleg a legmelegebb 5 év</a:t>
            </a: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91910E0C-4DE8-4849-BAE2-3B1DD465E6B3}"/>
              </a:ext>
            </a:extLst>
          </p:cNvPr>
          <p:cNvSpPr txBox="1"/>
          <p:nvPr/>
        </p:nvSpPr>
        <p:spPr>
          <a:xfrm>
            <a:off x="7910621" y="2233413"/>
            <a:ext cx="3041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járvány/karantén alig befolyásolta a CO</a:t>
            </a:r>
            <a:r>
              <a:rPr lang="hu-HU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hu-HU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menny.</a:t>
            </a: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08B80B34-F8C5-4D87-91D3-E88A22CF14C7}"/>
              </a:ext>
            </a:extLst>
          </p:cNvPr>
          <p:cNvSpPr txBox="1"/>
          <p:nvPr/>
        </p:nvSpPr>
        <p:spPr>
          <a:xfrm>
            <a:off x="7743622" y="4398588"/>
            <a:ext cx="3375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Fosszilis CO</a:t>
            </a:r>
            <a:r>
              <a:rPr lang="hu-HU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hu-HU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kibocsátások 62%-kal nőttek (1990-2019)</a:t>
            </a: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7DE2F2CF-7A6F-4DED-BEEE-9D3505758504}"/>
              </a:ext>
            </a:extLst>
          </p:cNvPr>
          <p:cNvSpPr txBox="1"/>
          <p:nvPr/>
        </p:nvSpPr>
        <p:spPr>
          <a:xfrm>
            <a:off x="6867581" y="5574726"/>
            <a:ext cx="501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fogyasztási szokások változására van szükség</a:t>
            </a: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019A933A-A8E1-49AB-A941-599BA46E855A}"/>
              </a:ext>
            </a:extLst>
          </p:cNvPr>
          <p:cNvSpPr txBox="1"/>
          <p:nvPr/>
        </p:nvSpPr>
        <p:spPr>
          <a:xfrm>
            <a:off x="226549" y="394716"/>
            <a:ext cx="2640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tengerszint emelkedését gyorsítja a sarkvidéki jég olvadása</a:t>
            </a: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FA27DDBA-5B71-45E2-AF69-35578134A7A6}"/>
              </a:ext>
            </a:extLst>
          </p:cNvPr>
          <p:cNvSpPr txBox="1"/>
          <p:nvPr/>
        </p:nvSpPr>
        <p:spPr>
          <a:xfrm>
            <a:off x="226549" y="1791527"/>
            <a:ext cx="18648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szárazság és az áradások okozzák a legnagyobb problémát</a:t>
            </a: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D9598B06-84A7-4A73-B0E4-32A921644B92}"/>
              </a:ext>
            </a:extLst>
          </p:cNvPr>
          <p:cNvSpPr txBox="1"/>
          <p:nvPr/>
        </p:nvSpPr>
        <p:spPr>
          <a:xfrm>
            <a:off x="496110" y="3806917"/>
            <a:ext cx="1673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gleccserek olvadása a vízellátást veszélyezteti</a:t>
            </a: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36102639-D30D-491F-BE98-B466404417C4}"/>
              </a:ext>
            </a:extLst>
          </p:cNvPr>
          <p:cNvSpPr txBox="1"/>
          <p:nvPr/>
        </p:nvSpPr>
        <p:spPr>
          <a:xfrm>
            <a:off x="1929514" y="6063263"/>
            <a:ext cx="2846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Hatások a hegycsúcsoktól az óceánok mélyéig</a:t>
            </a: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702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B8474F-2CE4-B545-A411-003A5D90D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550" y="279627"/>
            <a:ext cx="7243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2B2E8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legmelegebb 5 év (2016-2020)</a:t>
            </a:r>
          </a:p>
          <a:p>
            <a:endParaRPr lang="hu-HU" b="1" dirty="0">
              <a:solidFill>
                <a:srgbClr val="2B2E8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Hőmérsékleti anomália az 1981-2010-es átlaghoz képest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76700E4-1F97-4839-8331-B2814DC00A6C}"/>
              </a:ext>
            </a:extLst>
          </p:cNvPr>
          <p:cNvSpPr txBox="1"/>
          <p:nvPr/>
        </p:nvSpPr>
        <p:spPr>
          <a:xfrm>
            <a:off x="6614808" y="5815584"/>
            <a:ext cx="5217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https://public.wmo.int/en/resources/united_in_science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1E310CD3-2CFF-49C4-AEF9-F106C1BF9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76" y="1295290"/>
            <a:ext cx="7086964" cy="4267419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D5624FDC-625A-400A-9B8A-9669CAE87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5205" y="202772"/>
            <a:ext cx="3996500" cy="218503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E3D0CFC7-C16D-403B-85C7-C52D2ED8F5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4614" y="2640682"/>
            <a:ext cx="3316700" cy="271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3705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dián">
  <a:themeElements>
    <a:clrScheme name="98. egyéni séma">
      <a:dk1>
        <a:sysClr val="windowText" lastClr="000000"/>
      </a:dk1>
      <a:lt1>
        <a:sysClr val="window" lastClr="FFFFFF"/>
      </a:lt1>
      <a:dk2>
        <a:srgbClr val="212745"/>
      </a:dk2>
      <a:lt2>
        <a:srgbClr val="56C7AA"/>
      </a:lt2>
      <a:accent1>
        <a:srgbClr val="009CBE"/>
      </a:accent1>
      <a:accent2>
        <a:srgbClr val="00C85F"/>
      </a:accent2>
      <a:accent3>
        <a:srgbClr val="56C7AA"/>
      </a:accent3>
      <a:accent4>
        <a:srgbClr val="5DCEAF"/>
      </a:accent4>
      <a:accent5>
        <a:srgbClr val="074371"/>
      </a:accent5>
      <a:accent6>
        <a:srgbClr val="DEB94D"/>
      </a:accent6>
      <a:hlink>
        <a:srgbClr val="56C7AA"/>
      </a:hlink>
      <a:folHlink>
        <a:srgbClr val="59A8D1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497</Words>
  <Application>Microsoft Office PowerPoint</Application>
  <PresentationFormat>Szélesvásznú</PresentationFormat>
  <Paragraphs>90</Paragraphs>
  <Slides>32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2</vt:i4>
      </vt:variant>
      <vt:variant>
        <vt:lpstr>Diacímek</vt:lpstr>
      </vt:variant>
      <vt:variant>
        <vt:i4>32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Ebrima</vt:lpstr>
      <vt:lpstr>Tw Cen MT</vt:lpstr>
      <vt:lpstr>Wingdings</vt:lpstr>
      <vt:lpstr>Wingdings 2</vt:lpstr>
      <vt:lpstr>Office Theme</vt:lpstr>
      <vt:lpstr>Medián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Összehasonlíthatóság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Kis Kovacs Gabor</cp:lastModifiedBy>
  <cp:revision>68</cp:revision>
  <dcterms:created xsi:type="dcterms:W3CDTF">2018-10-25T13:55:37Z</dcterms:created>
  <dcterms:modified xsi:type="dcterms:W3CDTF">2020-09-23T17:04:31Z</dcterms:modified>
</cp:coreProperties>
</file>